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5" r:id="rId10"/>
    <p:sldId id="274" r:id="rId11"/>
    <p:sldId id="276" r:id="rId12"/>
    <p:sldId id="265" r:id="rId13"/>
    <p:sldId id="266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227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C9CA412-B8C5-42E1-A6F7-76260C2D6D12}">
  <a:tblStyle styleId="{EC9CA412-B8C5-42E1-A6F7-76260C2D6D1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94"/>
  </p:normalViewPr>
  <p:slideViewPr>
    <p:cSldViewPr snapToGrid="0">
      <p:cViewPr varScale="1">
        <p:scale>
          <a:sx n="161" d="100"/>
          <a:sy n="161" d="100"/>
        </p:scale>
        <p:origin x="480" y="200"/>
      </p:cViewPr>
      <p:guideLst>
        <p:guide pos="5533"/>
        <p:guide pos="227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reamingdeer/Documents/pgbench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reamingdeer/Documents/pgbench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reamingdeer/Documents/pgbench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Transaction</a:t>
            </a:r>
            <a:r>
              <a:rPr lang="en-US" baseline="0" dirty="0"/>
              <a:t> per second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Лист1!$B$2</c:f>
              <c:strCache>
                <c:ptCount val="1"/>
                <c:pt idx="0">
                  <c:v>TPS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Лист1!$A$3:$A$7</c:f>
              <c:strCache>
                <c:ptCount val="5"/>
                <c:pt idx="0">
                  <c:v>single</c:v>
                </c:pt>
                <c:pt idx="1">
                  <c:v>haproxy</c:v>
                </c:pt>
                <c:pt idx="2">
                  <c:v>vip-manager</c:v>
                </c:pt>
                <c:pt idx="3">
                  <c:v>zolando postgres-operator</c:v>
                </c:pt>
                <c:pt idx="4">
                  <c:v>cloudnative-pg</c:v>
                </c:pt>
              </c:strCache>
            </c:strRef>
          </c:cat>
          <c:val>
            <c:numRef>
              <c:f>Лист1!$B$3:$B$7</c:f>
              <c:numCache>
                <c:formatCode>#\ ##0.00_ ;\-#\ ##0.00\ </c:formatCode>
                <c:ptCount val="5"/>
                <c:pt idx="0">
                  <c:v>594.33626900000002</c:v>
                </c:pt>
                <c:pt idx="1">
                  <c:v>532.23407699999996</c:v>
                </c:pt>
                <c:pt idx="2">
                  <c:v>591.78321300000005</c:v>
                </c:pt>
                <c:pt idx="3">
                  <c:v>524.73011399999996</c:v>
                </c:pt>
                <c:pt idx="4">
                  <c:v>533.56880000000001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15-ED47-9532-0DC05E2F33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57082816"/>
        <c:axId val="1454428495"/>
      </c:barChart>
      <c:catAx>
        <c:axId val="257082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454428495"/>
        <c:crosses val="autoZero"/>
        <c:auto val="1"/>
        <c:lblAlgn val="ctr"/>
        <c:lblOffset val="100"/>
        <c:noMultiLvlLbl val="0"/>
      </c:catAx>
      <c:valAx>
        <c:axId val="14544284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\ ##0.00_ ;\-#\ ##0.00\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57082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1.1248906386701742E-3"/>
          <c:y val="4.16666666666666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strRef>
              <c:f>Лист1!$C$2</c:f>
              <c:strCache>
                <c:ptCount val="1"/>
                <c:pt idx="0">
                  <c:v>Total TPS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Лист1!$A$3:$A$8</c:f>
              <c:strCache>
                <c:ptCount val="5"/>
                <c:pt idx="0">
                  <c:v>single</c:v>
                </c:pt>
                <c:pt idx="1">
                  <c:v>haproxy</c:v>
                </c:pt>
                <c:pt idx="2">
                  <c:v>vip-manager</c:v>
                </c:pt>
                <c:pt idx="3">
                  <c:v>zolando postgres-operator</c:v>
                </c:pt>
                <c:pt idx="4">
                  <c:v>cloudnative-pg</c:v>
                </c:pt>
              </c:strCache>
            </c:strRef>
          </c:cat>
          <c:val>
            <c:numRef>
              <c:f>Лист1!$C$3:$C$8</c:f>
              <c:numCache>
                <c:formatCode>General</c:formatCode>
                <c:ptCount val="6"/>
                <c:pt idx="0">
                  <c:v>356602</c:v>
                </c:pt>
                <c:pt idx="1">
                  <c:v>319329</c:v>
                </c:pt>
                <c:pt idx="2">
                  <c:v>355053</c:v>
                </c:pt>
                <c:pt idx="3">
                  <c:v>314838</c:v>
                </c:pt>
                <c:pt idx="4">
                  <c:v>320113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3B-4646-A05A-C1E90AC504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15666768"/>
        <c:axId val="584591168"/>
      </c:barChart>
      <c:catAx>
        <c:axId val="2156667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84591168"/>
        <c:crosses val="autoZero"/>
        <c:auto val="1"/>
        <c:lblAlgn val="ctr"/>
        <c:lblOffset val="100"/>
        <c:noMultiLvlLbl val="0"/>
      </c:catAx>
      <c:valAx>
        <c:axId val="5845911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15666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Return to operation (sec)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Лист2!$B$6</c:f>
              <c:strCache>
                <c:ptCount val="1"/>
                <c:pt idx="0">
                  <c:v>RTO (sec) </c:v>
                </c:pt>
              </c:strCache>
            </c:strRef>
          </c:tx>
          <c:spPr>
            <a:solidFill>
              <a:srgbClr val="00B050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833-A047-A6BB-2FB6ED08E628}"/>
              </c:ext>
            </c:extLst>
          </c:dPt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833-A047-A6BB-2FB6ED08E628}"/>
              </c:ext>
            </c:extLst>
          </c:dPt>
          <c:dPt>
            <c:idx val="2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833-A047-A6BB-2FB6ED08E628}"/>
              </c:ext>
            </c:extLst>
          </c:dPt>
          <c:dPt>
            <c:idx val="3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833-A047-A6BB-2FB6ED08E628}"/>
              </c:ext>
            </c:extLst>
          </c:dPt>
          <c:dPt>
            <c:idx val="4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E833-A047-A6BB-2FB6ED08E628}"/>
              </c:ext>
            </c:extLst>
          </c:dPt>
          <c:cat>
            <c:strRef>
              <c:f>Лист2!$A$7:$A$11</c:f>
              <c:strCache>
                <c:ptCount val="5"/>
                <c:pt idx="0">
                  <c:v>haproxy</c:v>
                </c:pt>
                <c:pt idx="1">
                  <c:v>vip-manager</c:v>
                </c:pt>
                <c:pt idx="2">
                  <c:v>zolando</c:v>
                </c:pt>
                <c:pt idx="3">
                  <c:v>cnpg</c:v>
                </c:pt>
                <c:pt idx="4">
                  <c:v>cnpg/operator-fail</c:v>
                </c:pt>
              </c:strCache>
            </c:strRef>
          </c:cat>
          <c:val>
            <c:numRef>
              <c:f>Лист2!$B$7:$B$11</c:f>
              <c:numCache>
                <c:formatCode>General</c:formatCode>
                <c:ptCount val="5"/>
                <c:pt idx="0">
                  <c:v>35</c:v>
                </c:pt>
                <c:pt idx="1">
                  <c:v>30</c:v>
                </c:pt>
                <c:pt idx="2">
                  <c:v>39</c:v>
                </c:pt>
                <c:pt idx="3">
                  <c:v>59</c:v>
                </c:pt>
                <c:pt idx="4">
                  <c:v>361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833-A047-A6BB-2FB6ED08E6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85683023"/>
        <c:axId val="1385413743"/>
      </c:barChart>
      <c:catAx>
        <c:axId val="13856830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385413743"/>
        <c:crosses val="autoZero"/>
        <c:auto val="1"/>
        <c:lblAlgn val="ctr"/>
        <c:lblOffset val="100"/>
        <c:noMultiLvlLbl val="0"/>
      </c:catAx>
      <c:valAx>
        <c:axId val="1385413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385683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7739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0507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f29b9fb2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df29b9fb2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e823bec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de823bec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f98075b25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f98075b25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148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19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jpeg"/><Relationship Id="rId1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tabaks/postgresql_cluster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github.com/zalando/postgres-operator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hyperlink" Target="https://github.com/cloudnative-pg/cloudnative-pg" TargetMode="External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otus.ru</a:t>
            </a:r>
            <a:endParaRPr dirty="0"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944650" y="1478943"/>
            <a:ext cx="7379700" cy="26656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400" dirty="0" err="1"/>
              <a:t>PostgreSQL</a:t>
            </a:r>
            <a:r>
              <a:rPr lang="ru-RU" sz="4400" dirty="0"/>
              <a:t> для администраторов баз данных и разработчиков </a:t>
            </a:r>
            <a:br>
              <a:rPr lang="en-US" sz="4400" dirty="0"/>
            </a:br>
            <a:endParaRPr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C06665-147A-F719-89C3-5BE0CAE16717}"/>
              </a:ext>
            </a:extLst>
          </p:cNvPr>
          <p:cNvSpPr txBox="1"/>
          <p:nvPr/>
        </p:nvSpPr>
        <p:spPr>
          <a:xfrm>
            <a:off x="7484055" y="3836823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2024-03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Результаты тестов </a:t>
            </a:r>
            <a:r>
              <a:rPr lang="en-US" sz="3000" dirty="0" err="1"/>
              <a:t>pgbench</a:t>
            </a: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838649-90BA-EAEB-DEA9-1A5F379CCEF9}"/>
              </a:ext>
            </a:extLst>
          </p:cNvPr>
          <p:cNvSpPr txBox="1"/>
          <p:nvPr/>
        </p:nvSpPr>
        <p:spPr>
          <a:xfrm>
            <a:off x="500550" y="1165014"/>
            <a:ext cx="6843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b="0" dirty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pgbench</a:t>
            </a:r>
            <a:r>
              <a:rPr lang="en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 -h target -U </a:t>
            </a:r>
            <a:r>
              <a:rPr lang="en" b="0" dirty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supadm</a:t>
            </a:r>
            <a:r>
              <a:rPr lang="en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 -c 40 -j 3 -P 10 -T 600 -n </a:t>
            </a:r>
            <a:r>
              <a:rPr lang="en" b="0" dirty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pgbench</a:t>
            </a:r>
            <a:endParaRPr lang="en" b="0" dirty="0">
              <a:solidFill>
                <a:schemeClr val="tx1"/>
              </a:solidFill>
              <a:effectLst/>
              <a:latin typeface="Menlo" panose="020B0609030804020204" pitchFamily="49" charset="0"/>
            </a:endParaRPr>
          </a:p>
          <a:p>
            <a:endParaRPr lang="ru-RU" dirty="0"/>
          </a:p>
        </p:txBody>
      </p:sp>
      <p:graphicFrame>
        <p:nvGraphicFramePr>
          <p:cNvPr id="3" name="Диаграмма 2">
            <a:extLst>
              <a:ext uri="{FF2B5EF4-FFF2-40B4-BE49-F238E27FC236}">
                <a16:creationId xmlns:a16="http://schemas.microsoft.com/office/drawing/2014/main" id="{05BCB245-C352-A09D-01B8-46CB787663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6076605"/>
              </p:ext>
            </p:extLst>
          </p:nvPr>
        </p:nvGraphicFramePr>
        <p:xfrm>
          <a:off x="685800" y="1688234"/>
          <a:ext cx="5534991" cy="3057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34A1E417-E9FA-EED4-31D4-99A83EF6F4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2553369"/>
              </p:ext>
            </p:extLst>
          </p:nvPr>
        </p:nvGraphicFramePr>
        <p:xfrm>
          <a:off x="6406041" y="1665510"/>
          <a:ext cx="2355574" cy="22551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F3EE96-EFBD-7516-F4D3-2A06E9F6C3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4090" y="130672"/>
            <a:ext cx="1191845" cy="129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97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Время восстановления после сбоя</a:t>
            </a:r>
            <a:r>
              <a:rPr lang="en-US" sz="3000" dirty="0"/>
              <a:t> master</a:t>
            </a:r>
            <a:endParaRPr sz="3000" dirty="0"/>
          </a:p>
        </p:txBody>
      </p:sp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D9A156A9-C0EA-B89F-5E69-0C66B52947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6858432"/>
              </p:ext>
            </p:extLst>
          </p:nvPr>
        </p:nvGraphicFramePr>
        <p:xfrm>
          <a:off x="3975653" y="103026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85031DF-2F43-ECE1-592A-8D8E222935A5}"/>
              </a:ext>
            </a:extLst>
          </p:cNvPr>
          <p:cNvSpPr txBox="1"/>
          <p:nvPr/>
        </p:nvSpPr>
        <p:spPr>
          <a:xfrm>
            <a:off x="596347" y="1030266"/>
            <a:ext cx="26537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Тестируем</a:t>
            </a:r>
            <a:r>
              <a:rPr lang="en-US" dirty="0"/>
              <a:t> </a:t>
            </a:r>
            <a:r>
              <a:rPr lang="ru-RU" dirty="0"/>
              <a:t>самописным коннектором на </a:t>
            </a:r>
            <a:r>
              <a:rPr lang="en-US" dirty="0"/>
              <a:t>go</a:t>
            </a:r>
          </a:p>
          <a:p>
            <a:endParaRPr lang="en-US" dirty="0"/>
          </a:p>
          <a:p>
            <a:pPr algn="l"/>
            <a:r>
              <a:rPr lang="en" i="0" u="none" strike="noStrike" dirty="0" err="1">
                <a:solidFill>
                  <a:srgbClr val="1F2328"/>
                </a:solidFill>
                <a:effectLst/>
                <a:latin typeface="-apple-system"/>
              </a:rPr>
              <a:t>pgx</a:t>
            </a:r>
            <a:r>
              <a:rPr lang="en" i="0" u="none" strike="noStrike" dirty="0">
                <a:solidFill>
                  <a:srgbClr val="1F2328"/>
                </a:solidFill>
                <a:effectLst/>
                <a:latin typeface="-apple-system"/>
              </a:rPr>
              <a:t> - PostgreSQL Driver and Toolkit</a:t>
            </a:r>
          </a:p>
          <a:p>
            <a:br>
              <a:rPr lang="en" dirty="0"/>
            </a:br>
            <a:endParaRPr lang="en-US" dirty="0"/>
          </a:p>
          <a:p>
            <a:r>
              <a:rPr lang="en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https://</a:t>
            </a:r>
            <a:r>
              <a:rPr lang="en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github.com</a:t>
            </a:r>
            <a:r>
              <a:rPr lang="en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jackc</a:t>
            </a:r>
            <a:r>
              <a:rPr lang="en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pgx</a:t>
            </a:r>
            <a:r>
              <a:rPr lang="en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</a:t>
            </a:r>
            <a:endParaRPr lang="ru-RU" dirty="0"/>
          </a:p>
          <a:p>
            <a:r>
              <a:rPr lang="ru-RU" dirty="0"/>
              <a:t>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BCBAB2-3802-F096-E99C-31A064483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111" y="2613039"/>
            <a:ext cx="3332605" cy="22076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2CDF61-9C65-27B4-D7CD-52E7DCD44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3604" y="3795132"/>
            <a:ext cx="793399" cy="8754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01BAF1-8224-22A5-ACEB-5F1ABD2C4A9A}"/>
              </a:ext>
            </a:extLst>
          </p:cNvPr>
          <p:cNvSpPr txBox="1"/>
          <p:nvPr/>
        </p:nvSpPr>
        <p:spPr>
          <a:xfrm>
            <a:off x="5040004" y="4078980"/>
            <a:ext cx="2443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dirty="0"/>
              <a:t>https://</a:t>
            </a:r>
            <a:r>
              <a:rPr lang="en" dirty="0" err="1"/>
              <a:t>github.com</a:t>
            </a:r>
            <a:r>
              <a:rPr lang="en" dirty="0"/>
              <a:t>/</a:t>
            </a:r>
            <a:r>
              <a:rPr lang="en" dirty="0" err="1"/>
              <a:t>jackc</a:t>
            </a:r>
            <a:r>
              <a:rPr lang="en" dirty="0"/>
              <a:t>/</a:t>
            </a:r>
            <a:r>
              <a:rPr lang="en" dirty="0" err="1"/>
              <a:t>pgx</a:t>
            </a:r>
            <a:r>
              <a:rPr lang="en" dirty="0"/>
              <a:t>/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955346F-E5BD-FBA5-5835-C4B9593FE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1971" y="2211118"/>
            <a:ext cx="2090903" cy="1562348"/>
          </a:xfrm>
          <a:prstGeom prst="rect">
            <a:avLst/>
          </a:prstGeom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D3611649-9035-AEE7-6830-C96C6949A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063" y="3752128"/>
            <a:ext cx="1578139" cy="918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569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 и планы по развитию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142" name="Google Shape;142;p25"/>
          <p:cNvGraphicFramePr/>
          <p:nvPr>
            <p:extLst>
              <p:ext uri="{D42A27DB-BD31-4B8C-83A1-F6EECF244321}">
                <p14:modId xmlns:p14="http://schemas.microsoft.com/office/powerpoint/2010/main" val="2893041970"/>
              </p:ext>
            </p:extLst>
          </p:nvPr>
        </p:nvGraphicFramePr>
        <p:xfrm>
          <a:off x="952500" y="1544194"/>
          <a:ext cx="7239000" cy="1658899"/>
        </p:xfrm>
        <a:graphic>
          <a:graphicData uri="http://schemas.openxmlformats.org/drawingml/2006/table">
            <a:tbl>
              <a:tblPr>
                <a:noFill/>
                <a:tableStyleId>{EC9CA412-B8C5-42E1-A6F7-76260C2D6D12}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Без промежуточного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load balancer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производительность выше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Контейнеризация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и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Kubernetes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не вносят сильного влияния на производительность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VM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и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vip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-manager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быстрее и надежнее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 dirty="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Протестировать другие варианты </a:t>
                      </a:r>
                      <a:r>
                        <a:rPr lang="ru-RU" sz="1400" b="0" i="0" u="none" strike="noStrike" dirty="0">
                          <a:solidFill>
                            <a:srgbClr val="050505"/>
                          </a:solidFill>
                          <a:effectLst/>
                          <a:latin typeface="Roboto" panose="02000000000000000000" pitchFamily="2" charset="0"/>
                        </a:rPr>
                        <a:t>отказоустойчивого кластера </a:t>
                      </a:r>
                      <a:r>
                        <a:rPr lang="en" sz="1400" b="0" i="0" u="none" strike="noStrike" dirty="0">
                          <a:solidFill>
                            <a:srgbClr val="050505"/>
                          </a:solidFill>
                          <a:effectLst/>
                          <a:latin typeface="Roboto" panose="02000000000000000000" pitchFamily="2" charset="0"/>
                        </a:rPr>
                        <a:t>PostgreSQL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649746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Спасибо за внимание!</a:t>
            </a:r>
            <a:br>
              <a:rPr lang="ru" sz="5000" b="0"/>
            </a:br>
            <a:endParaRPr sz="4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766725" y="1805199"/>
            <a:ext cx="7935300" cy="12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/>
              <a:t>Меня хорошо видно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&amp; слышно?</a:t>
            </a:r>
            <a:endParaRPr sz="4000"/>
          </a:p>
        </p:txBody>
      </p:sp>
      <p:pic>
        <p:nvPicPr>
          <p:cNvPr id="76" name="Google Shape;7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14730C5D-5481-2F13-AF10-E7359CA3A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71604" y="2571750"/>
            <a:ext cx="2130813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/>
          <p:nvPr/>
        </p:nvSpPr>
        <p:spPr>
          <a:xfrm>
            <a:off x="630000" y="2716325"/>
            <a:ext cx="1033800" cy="1983600"/>
          </a:xfrm>
          <a:prstGeom prst="rect">
            <a:avLst/>
          </a:prstGeom>
          <a:solidFill>
            <a:srgbClr val="013D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" name="Google Shape;83;p18"/>
          <p:cNvPicPr preferRelativeResize="0"/>
          <p:nvPr/>
        </p:nvPicPr>
        <p:blipFill rotWithShape="1">
          <a:blip r:embed="rId3"/>
          <a:srcRect l="3415" r="3415"/>
          <a:stretch/>
        </p:blipFill>
        <p:spPr>
          <a:xfrm>
            <a:off x="1069674" y="2963889"/>
            <a:ext cx="1508400" cy="1488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471125" y="441781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>
              <a:buSzPts val="1100"/>
            </a:pPr>
            <a:r>
              <a:rPr lang="ru" sz="3000" dirty="0"/>
              <a:t>Тема: </a:t>
            </a:r>
            <a:r>
              <a:rPr lang="ru-RU" sz="1600" b="1" i="0" u="none" strike="noStrike" dirty="0">
                <a:solidFill>
                  <a:srgbClr val="050505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ru-RU" sz="2800" b="0" i="0" u="none" strike="noStrike" dirty="0">
                <a:solidFill>
                  <a:srgbClr val="050505"/>
                </a:solidFill>
                <a:effectLst/>
                <a:latin typeface="Roboto" panose="02000000000000000000" pitchFamily="2" charset="0"/>
              </a:rPr>
              <a:t>Создание и тестирование высоконагруженного отказоустойчивого кластера </a:t>
            </a:r>
            <a:r>
              <a:rPr lang="en" sz="2800" b="0" i="0" u="none" strike="noStrike" dirty="0">
                <a:solidFill>
                  <a:srgbClr val="050505"/>
                </a:solidFill>
                <a:effectLst/>
                <a:latin typeface="Roboto" panose="02000000000000000000" pitchFamily="2" charset="0"/>
              </a:rPr>
              <a:t>PostgreSQL </a:t>
            </a:r>
            <a:r>
              <a:rPr lang="ru-RU" sz="2800" b="0" i="0" u="none" strike="noStrike" dirty="0">
                <a:solidFill>
                  <a:srgbClr val="050505"/>
                </a:solidFill>
                <a:effectLst/>
                <a:latin typeface="Roboto" panose="02000000000000000000" pitchFamily="2" charset="0"/>
              </a:rPr>
              <a:t>на базе </a:t>
            </a:r>
            <a:r>
              <a:rPr lang="en" sz="2800" b="0" i="0" u="none" strike="noStrike" dirty="0" err="1">
                <a:solidFill>
                  <a:srgbClr val="050505"/>
                </a:solidFill>
                <a:effectLst/>
                <a:latin typeface="Roboto" panose="02000000000000000000" pitchFamily="2" charset="0"/>
              </a:rPr>
              <a:t>Patroni</a:t>
            </a:r>
            <a:r>
              <a:rPr lang="en" sz="2800" b="0" i="0" u="none" strike="noStrike" dirty="0">
                <a:solidFill>
                  <a:srgbClr val="050505"/>
                </a:solidFill>
                <a:effectLst/>
                <a:latin typeface="Roboto" panose="02000000000000000000" pitchFamily="2" charset="0"/>
              </a:rPr>
              <a:t> </a:t>
            </a:r>
            <a:endParaRPr sz="2800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>
                <a:solidFill>
                  <a:schemeClr val="accent1">
                    <a:lumMod val="75000"/>
                  </a:schemeClr>
                </a:solidFill>
              </a:rPr>
              <a:t>Бируля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 Илья 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Junior DevOps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BI.ZONE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/>
        </p:nvSpPr>
        <p:spPr>
          <a:xfrm>
            <a:off x="559075" y="342525"/>
            <a:ext cx="65181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92;p19"/>
          <p:cNvSpPr/>
          <p:nvPr/>
        </p:nvSpPr>
        <p:spPr>
          <a:xfrm>
            <a:off x="696923" y="1099674"/>
            <a:ext cx="2589300" cy="3837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проекта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19"/>
          <p:cNvSpPr/>
          <p:nvPr/>
        </p:nvSpPr>
        <p:spPr>
          <a:xfrm>
            <a:off x="696923" y="1729587"/>
            <a:ext cx="2589300" cy="3837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9"/>
          <p:cNvSpPr/>
          <p:nvPr/>
        </p:nvSpPr>
        <p:spPr>
          <a:xfrm>
            <a:off x="696923" y="2369806"/>
            <a:ext cx="2589300" cy="3837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9"/>
          <p:cNvSpPr/>
          <p:nvPr/>
        </p:nvSpPr>
        <p:spPr>
          <a:xfrm>
            <a:off x="696923" y="3010040"/>
            <a:ext cx="2589300" cy="3837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Архитектура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9"/>
          <p:cNvSpPr/>
          <p:nvPr/>
        </p:nvSpPr>
        <p:spPr>
          <a:xfrm>
            <a:off x="696923" y="3608285"/>
            <a:ext cx="2589300" cy="3837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r>
              <a:rPr lang="ru-RU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</a:p>
        </p:txBody>
      </p:sp>
      <p:sp>
        <p:nvSpPr>
          <p:cNvPr id="97" name="Google Shape;97;p19"/>
          <p:cNvSpPr/>
          <p:nvPr/>
        </p:nvSpPr>
        <p:spPr>
          <a:xfrm>
            <a:off x="696923" y="4206531"/>
            <a:ext cx="2589300" cy="3837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8" name="Google Shape;98;p19"/>
          <p:cNvCxnSpPr>
            <a:stCxn id="92" idx="1"/>
            <a:endCxn id="93" idx="1"/>
          </p:cNvCxnSpPr>
          <p:nvPr/>
        </p:nvCxnSpPr>
        <p:spPr>
          <a:xfrm>
            <a:off x="696923" y="1291524"/>
            <a:ext cx="600" cy="630000"/>
          </a:xfrm>
          <a:prstGeom prst="curvedConnector3">
            <a:avLst>
              <a:gd name="adj1" fmla="val -39687500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9" name="Google Shape;99;p19"/>
          <p:cNvCxnSpPr>
            <a:stCxn id="93" idx="1"/>
            <a:endCxn id="94" idx="1"/>
          </p:cNvCxnSpPr>
          <p:nvPr/>
        </p:nvCxnSpPr>
        <p:spPr>
          <a:xfrm>
            <a:off x="696923" y="1921437"/>
            <a:ext cx="600" cy="640200"/>
          </a:xfrm>
          <a:prstGeom prst="curvedConnector3">
            <a:avLst>
              <a:gd name="adj1" fmla="val -39687500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0" name="Google Shape;100;p19"/>
          <p:cNvCxnSpPr>
            <a:stCxn id="94" idx="1"/>
            <a:endCxn id="95" idx="1"/>
          </p:cNvCxnSpPr>
          <p:nvPr/>
        </p:nvCxnSpPr>
        <p:spPr>
          <a:xfrm>
            <a:off x="696923" y="2561656"/>
            <a:ext cx="600" cy="640200"/>
          </a:xfrm>
          <a:prstGeom prst="curvedConnector3">
            <a:avLst>
              <a:gd name="adj1" fmla="val -39687500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1" name="Google Shape;101;p19"/>
          <p:cNvCxnSpPr/>
          <p:nvPr/>
        </p:nvCxnSpPr>
        <p:spPr>
          <a:xfrm>
            <a:off x="696923" y="3232828"/>
            <a:ext cx="600" cy="640200"/>
          </a:xfrm>
          <a:prstGeom prst="curvedConnector3">
            <a:avLst>
              <a:gd name="adj1" fmla="val -39687500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2" name="Google Shape;102;p19"/>
          <p:cNvCxnSpPr/>
          <p:nvPr/>
        </p:nvCxnSpPr>
        <p:spPr>
          <a:xfrm>
            <a:off x="696923" y="3903996"/>
            <a:ext cx="600" cy="640200"/>
          </a:xfrm>
          <a:prstGeom prst="curvedConnector3">
            <a:avLst>
              <a:gd name="adj1" fmla="val -39687500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2" name="Google Shape;279;p30">
            <a:extLst>
              <a:ext uri="{FF2B5EF4-FFF2-40B4-BE49-F238E27FC236}">
                <a16:creationId xmlns:a16="http://schemas.microsoft.com/office/drawing/2014/main" id="{BFEF6500-9030-C28E-8D0A-693F046A2EF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853" y="876701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93;p28">
            <a:extLst>
              <a:ext uri="{FF2B5EF4-FFF2-40B4-BE49-F238E27FC236}">
                <a16:creationId xmlns:a16="http://schemas.microsoft.com/office/drawing/2014/main" id="{28283F36-02BE-1C6E-8F91-7328F44C427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23457" y="1580783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36;p29">
            <a:extLst>
              <a:ext uri="{FF2B5EF4-FFF2-40B4-BE49-F238E27FC236}">
                <a16:creationId xmlns:a16="http://schemas.microsoft.com/office/drawing/2014/main" id="{91E770D6-F8E2-CE64-70BA-4BCD8D9437C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32853" y="2241537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24;p29">
            <a:extLst>
              <a:ext uri="{FF2B5EF4-FFF2-40B4-BE49-F238E27FC236}">
                <a16:creationId xmlns:a16="http://schemas.microsoft.com/office/drawing/2014/main" id="{CD9C6A7B-AECB-4D10-D57D-BD33583A5F4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32852" y="348977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39;p29">
            <a:extLst>
              <a:ext uri="{FF2B5EF4-FFF2-40B4-BE49-F238E27FC236}">
                <a16:creationId xmlns:a16="http://schemas.microsoft.com/office/drawing/2014/main" id="{AA5F653E-244D-7353-92AA-CD1551784C0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15764" y="2941999"/>
            <a:ext cx="620721" cy="620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/>
        </p:nvSpPr>
        <p:spPr>
          <a:xfrm>
            <a:off x="494775" y="455606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Цели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08" name="Google Shape;108;p20"/>
          <p:cNvGraphicFramePr/>
          <p:nvPr>
            <p:extLst>
              <p:ext uri="{D42A27DB-BD31-4B8C-83A1-F6EECF244321}">
                <p14:modId xmlns:p14="http://schemas.microsoft.com/office/powerpoint/2010/main" val="1766390879"/>
              </p:ext>
            </p:extLst>
          </p:nvPr>
        </p:nvGraphicFramePr>
        <p:xfrm>
          <a:off x="952500" y="2058925"/>
          <a:ext cx="7235850" cy="1233969"/>
        </p:xfrm>
        <a:graphic>
          <a:graphicData uri="http://schemas.openxmlformats.org/drawingml/2006/table">
            <a:tbl>
              <a:tblPr>
                <a:noFill/>
                <a:tableStyleId>{EC9CA412-B8C5-42E1-A6F7-76260C2D6D12}</a:tableStyleId>
              </a:tblPr>
              <a:tblGrid>
                <a:gridCol w="486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822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Создание отказоустойчивых кластеров 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22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Тестирование их производительности с помощью - </a:t>
                      </a: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pgbench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22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Тестирование скорости восстановления доступности после сбоя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- 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RTO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планировалось</a:t>
            </a:r>
            <a:endParaRPr sz="3000"/>
          </a:p>
        </p:txBody>
      </p:sp>
      <p:graphicFrame>
        <p:nvGraphicFramePr>
          <p:cNvPr id="115" name="Google Shape;115;p21"/>
          <p:cNvGraphicFramePr/>
          <p:nvPr>
            <p:extLst>
              <p:ext uri="{D42A27DB-BD31-4B8C-83A1-F6EECF244321}">
                <p14:modId xmlns:p14="http://schemas.microsoft.com/office/powerpoint/2010/main" val="1580881406"/>
              </p:ext>
            </p:extLst>
          </p:nvPr>
        </p:nvGraphicFramePr>
        <p:xfrm>
          <a:off x="952500" y="1544194"/>
          <a:ext cx="7239000" cy="1060866"/>
        </p:xfrm>
        <a:graphic>
          <a:graphicData uri="http://schemas.openxmlformats.org/drawingml/2006/table">
            <a:tbl>
              <a:tblPr>
                <a:noFill/>
                <a:tableStyleId>{EC9CA412-B8C5-42E1-A6F7-76260C2D6D12}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Протестировать различные виды реализации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HA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 базе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Patroni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Сравнить производительность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реализаций на виртуальной машине и 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Kubernetes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Сравнить с аналогичным решением в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Kubernetes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CloudNativePG</a:t>
                      </a:r>
                      <a:endParaRPr lang="en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C5FCF91-4F77-8821-232B-7F79ACCCB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767" y="2874665"/>
            <a:ext cx="2844633" cy="174405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Используемые технологии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122" name="Google Shape;122;p22"/>
          <p:cNvGraphicFramePr/>
          <p:nvPr>
            <p:extLst>
              <p:ext uri="{D42A27DB-BD31-4B8C-83A1-F6EECF244321}">
                <p14:modId xmlns:p14="http://schemas.microsoft.com/office/powerpoint/2010/main" val="4075041455"/>
              </p:ext>
            </p:extLst>
          </p:nvPr>
        </p:nvGraphicFramePr>
        <p:xfrm>
          <a:off x="952500" y="1544194"/>
          <a:ext cx="7239000" cy="1047912"/>
        </p:xfrm>
        <a:graphic>
          <a:graphicData uri="http://schemas.openxmlformats.org/drawingml/2006/table">
            <a:tbl>
              <a:tblPr>
                <a:noFill/>
                <a:tableStyleId>{EC9CA412-B8C5-42E1-A6F7-76260C2D6D12}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Виртуализация -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Proxmox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Автоматизация –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Terraform, Ansible, Helm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Etcd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Haproxy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vip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-manager,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Patroni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CloudNativePG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Kubernetes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1336B98-F41C-6944-54EF-9A81772DE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43" y="4144391"/>
            <a:ext cx="1727200" cy="39254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4AD30DA-AE60-F5B6-F421-C3804EF95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1111" y="2879712"/>
            <a:ext cx="837490" cy="977072"/>
          </a:xfrm>
          <a:prstGeom prst="rect">
            <a:avLst/>
          </a:prstGeom>
        </p:spPr>
      </p:pic>
      <p:pic>
        <p:nvPicPr>
          <p:cNvPr id="2050" name="Picture 2" descr="Proxmox">
            <a:extLst>
              <a:ext uri="{FF2B5EF4-FFF2-40B4-BE49-F238E27FC236}">
                <a16:creationId xmlns:a16="http://schemas.microsoft.com/office/drawing/2014/main" id="{FFE0E545-5FF5-126D-DFA9-8849CE333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263" y="1083680"/>
            <a:ext cx="3308468" cy="49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46247ED-F965-98FE-FE11-34C9960043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2438" y="2960664"/>
            <a:ext cx="872124" cy="94458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F71B3DF-75B2-0606-6FF2-463DABCB0B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9327" y="2960664"/>
            <a:ext cx="719535" cy="81516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4D310F6-4CC2-800E-38B8-1F03292FE8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8601" y="3830919"/>
            <a:ext cx="793399" cy="875474"/>
          </a:xfrm>
          <a:prstGeom prst="rect">
            <a:avLst/>
          </a:prstGeom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1961384B-A916-7CA7-71ED-8F77813AD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044" y="4052699"/>
            <a:ext cx="1693754" cy="60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C4D4191-7B1C-F9C5-C2B5-CCA92FDFA4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97745" y="2832916"/>
            <a:ext cx="1513101" cy="120832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41AAC14-F718-522A-01A8-1371D45D72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81561" y="2832916"/>
            <a:ext cx="793399" cy="806043"/>
          </a:xfrm>
          <a:prstGeom prst="rect">
            <a:avLst/>
          </a:prstGeom>
        </p:spPr>
      </p:pic>
      <p:pic>
        <p:nvPicPr>
          <p:cNvPr id="2066" name="Picture 18" descr="@cybertec-postgresql">
            <a:extLst>
              <a:ext uri="{FF2B5EF4-FFF2-40B4-BE49-F238E27FC236}">
                <a16:creationId xmlns:a16="http://schemas.microsoft.com/office/drawing/2014/main" id="{2327219F-4E77-69E1-56E5-AE39C3A56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352" y="4144390"/>
            <a:ext cx="793399" cy="79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D73E39A-91D6-A6D5-9054-9C72FD1804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01512" y="3948576"/>
            <a:ext cx="885250" cy="806043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06EBEC7-90F0-CAA0-CA00-DDE856C97C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9986" y="4243531"/>
            <a:ext cx="659727" cy="74219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37FB5C-F815-3C70-883C-A5657F9DADF9}"/>
              </a:ext>
            </a:extLst>
          </p:cNvPr>
          <p:cNvSpPr txBox="1"/>
          <p:nvPr/>
        </p:nvSpPr>
        <p:spPr>
          <a:xfrm>
            <a:off x="500550" y="464026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3"/>
              </a:rPr>
              <a:t>https://github.com/vitabaks/postgresql_cluster</a:t>
            </a:r>
            <a:endParaRPr lang="en-US" dirty="0"/>
          </a:p>
          <a:p>
            <a:endParaRPr lang="ru-RU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B82D168-DEED-B1B2-8E67-AC7AAE310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719" y="579340"/>
            <a:ext cx="5151731" cy="3984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A16F27-8419-4DF4-A314-B751BC7CCE09}"/>
              </a:ext>
            </a:extLst>
          </p:cNvPr>
          <p:cNvSpPr txBox="1"/>
          <p:nvPr/>
        </p:nvSpPr>
        <p:spPr>
          <a:xfrm flipH="1">
            <a:off x="651489" y="1899255"/>
            <a:ext cx="35844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VM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haproxy</a:t>
            </a:r>
            <a:r>
              <a:rPr lang="en-US" dirty="0"/>
              <a:t> + </a:t>
            </a:r>
            <a:r>
              <a:rPr lang="en-US" dirty="0" err="1"/>
              <a:t>keepalived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vip</a:t>
            </a:r>
            <a:r>
              <a:rPr lang="en-US" dirty="0"/>
              <a:t>-manager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D24A4C66-2F59-5534-170B-9C295A084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461" y="937760"/>
            <a:ext cx="1040740" cy="78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Virtual machines</a:t>
            </a:r>
            <a:r>
              <a:rPr lang="ru-RU" sz="3000" dirty="0"/>
              <a:t> </a:t>
            </a:r>
            <a:endParaRPr sz="3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84D399-666A-F100-78B7-71D25DB5E1D6}"/>
              </a:ext>
            </a:extLst>
          </p:cNvPr>
          <p:cNvSpPr txBox="1"/>
          <p:nvPr/>
        </p:nvSpPr>
        <p:spPr>
          <a:xfrm>
            <a:off x="765313" y="3140765"/>
            <a:ext cx="3047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* VM 2CPU/4GB </a:t>
            </a:r>
            <a:r>
              <a:rPr lang="en-US" dirty="0" err="1"/>
              <a:t>etcd</a:t>
            </a:r>
            <a:r>
              <a:rPr lang="en-US" dirty="0"/>
              <a:t> (</a:t>
            </a:r>
            <a:r>
              <a:rPr lang="en-US" dirty="0" err="1"/>
              <a:t>haproxy</a:t>
            </a:r>
            <a:r>
              <a:rPr lang="en-US" dirty="0"/>
              <a:t>)</a:t>
            </a:r>
          </a:p>
          <a:p>
            <a:r>
              <a:rPr lang="en-US" dirty="0"/>
              <a:t>3 * VM 2CPU/8GB </a:t>
            </a:r>
            <a:r>
              <a:rPr lang="en-US" dirty="0" err="1"/>
              <a:t>postgres+patroni</a:t>
            </a:r>
            <a:endParaRPr lang="ru-RU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37FB5C-F815-3C70-883C-A5657F9DADF9}"/>
              </a:ext>
            </a:extLst>
          </p:cNvPr>
          <p:cNvSpPr txBox="1"/>
          <p:nvPr/>
        </p:nvSpPr>
        <p:spPr>
          <a:xfrm>
            <a:off x="500550" y="4583245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hlinkClick r:id="rId3"/>
              </a:rPr>
              <a:t>https://github.com/zalando/postgres-operator</a:t>
            </a:r>
            <a:endParaRPr lang="en-US" dirty="0"/>
          </a:p>
          <a:p>
            <a:r>
              <a:rPr lang="en" dirty="0">
                <a:hlinkClick r:id="rId4"/>
              </a:rPr>
              <a:t>https://github.com/cloudnative-pg/cloudnative-pg</a:t>
            </a:r>
            <a:endParaRPr lang="en" dirty="0"/>
          </a:p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0491A9-F504-A4DE-A29A-4CE8A53C2C58}"/>
              </a:ext>
            </a:extLst>
          </p:cNvPr>
          <p:cNvSpPr txBox="1"/>
          <p:nvPr/>
        </p:nvSpPr>
        <p:spPr>
          <a:xfrm>
            <a:off x="721063" y="1521210"/>
            <a:ext cx="261802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Kubernetes</a:t>
            </a:r>
            <a:endParaRPr lang="en-US" dirty="0"/>
          </a:p>
          <a:p>
            <a:pPr marL="342900" indent="-342900">
              <a:buFont typeface="+mj-lt"/>
              <a:buAutoNum type="arabicPeriod" startAt="3"/>
            </a:pPr>
            <a:r>
              <a:rPr lang="en-US" dirty="0" err="1"/>
              <a:t>zolando</a:t>
            </a:r>
            <a:r>
              <a:rPr lang="en-US" dirty="0"/>
              <a:t>/</a:t>
            </a:r>
            <a:r>
              <a:rPr lang="en-US" dirty="0" err="1"/>
              <a:t>postgres</a:t>
            </a:r>
            <a:r>
              <a:rPr lang="en-US" dirty="0"/>
              <a:t>-operator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dirty="0" err="1"/>
              <a:t>Cloudnative-pg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FE29DE-9B3C-7D4A-86A4-5A895D71F5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2717" y="1055528"/>
            <a:ext cx="659727" cy="74219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6096EC-4F1B-F8D5-4C82-1E53FAE62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9981" y="1117201"/>
            <a:ext cx="679657" cy="6188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359262-56DD-B5F2-4DCD-9EEEFB489755}"/>
              </a:ext>
            </a:extLst>
          </p:cNvPr>
          <p:cNvSpPr txBox="1"/>
          <p:nvPr/>
        </p:nvSpPr>
        <p:spPr>
          <a:xfrm>
            <a:off x="721063" y="2294949"/>
            <a:ext cx="38509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 * </a:t>
            </a:r>
            <a:r>
              <a:rPr lang="ru-RU" dirty="0"/>
              <a:t>2</a:t>
            </a:r>
            <a:r>
              <a:rPr lang="en-US" dirty="0"/>
              <a:t>CPU/4GB master (</a:t>
            </a:r>
            <a:r>
              <a:rPr lang="en-US" dirty="0" err="1"/>
              <a:t>etcd</a:t>
            </a:r>
            <a:r>
              <a:rPr lang="en-US" dirty="0"/>
              <a:t>)</a:t>
            </a:r>
          </a:p>
          <a:p>
            <a:r>
              <a:rPr lang="en-US" dirty="0"/>
              <a:t>3 * 2CPU/8GB worker (</a:t>
            </a:r>
            <a:r>
              <a:rPr lang="en-US" dirty="0" err="1"/>
              <a:t>postgres</a:t>
            </a:r>
            <a:r>
              <a:rPr lang="en-US" dirty="0"/>
              <a:t>/operator/svc)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22D6096-BC81-C02B-0896-986559988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063" y="2956244"/>
            <a:ext cx="3257561" cy="129626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3DCF698-CA3E-F5CE-AD2B-EFE6CF1E42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9150" y="457741"/>
            <a:ext cx="4572000" cy="2360428"/>
          </a:xfrm>
          <a:prstGeom prst="rect">
            <a:avLst/>
          </a:prstGeom>
        </p:spPr>
      </p:pic>
      <p:pic>
        <p:nvPicPr>
          <p:cNvPr id="4100" name="Picture 4" descr="Bird-eye view of the recommended shared nothing architecture for PostgreSQL in Kubernetes">
            <a:extLst>
              <a:ext uri="{FF2B5EF4-FFF2-40B4-BE49-F238E27FC236}">
                <a16:creationId xmlns:a16="http://schemas.microsoft.com/office/drawing/2014/main" id="{BBE6FB4F-D629-E120-AFAF-7FD23D92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31220"/>
            <a:ext cx="3629149" cy="165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Kubernetes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3018698938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1335</TotalTime>
  <Words>341</Words>
  <Application>Microsoft Macintosh PowerPoint</Application>
  <PresentationFormat>Экран (16:9)</PresentationFormat>
  <Paragraphs>77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-apple-system</vt:lpstr>
      <vt:lpstr>Arial</vt:lpstr>
      <vt:lpstr>Courier New</vt:lpstr>
      <vt:lpstr>Menlo</vt:lpstr>
      <vt:lpstr>Roboto</vt:lpstr>
      <vt:lpstr>Светлая тема</vt:lpstr>
      <vt:lpstr>PostgreSQL для администраторов баз данных и разработчиков  </vt:lpstr>
      <vt:lpstr>Меня хорошо видно &amp; слышно?</vt:lpstr>
      <vt:lpstr>Защита проекта Тема:  Создание и тестирование высоконагруженного отказоустойчивого кластера PostgreSQL на базе Patroni    </vt:lpstr>
      <vt:lpstr>Презентация PowerPoint</vt:lpstr>
      <vt:lpstr>Презентация PowerPoint</vt:lpstr>
      <vt:lpstr>Что планировалось</vt:lpstr>
      <vt:lpstr>Используемые технологии </vt:lpstr>
      <vt:lpstr>Virtual machines </vt:lpstr>
      <vt:lpstr>Kubernetes</vt:lpstr>
      <vt:lpstr>Результаты тестов pgbench</vt:lpstr>
      <vt:lpstr>Время восстановления после сбоя master</vt:lpstr>
      <vt:lpstr>Выводы и планы по развитию </vt:lpstr>
      <vt:lpstr>Спасибо за внимание!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PostgreSQL для администраторов баз данных и разработчиков  2024-03</dc:title>
  <cp:lastModifiedBy>DreamingDeer</cp:lastModifiedBy>
  <cp:revision>118</cp:revision>
  <dcterms:modified xsi:type="dcterms:W3CDTF">2024-08-19T18:22:18Z</dcterms:modified>
</cp:coreProperties>
</file>